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4" r:id="rId6"/>
    <p:sldId id="318" r:id="rId7"/>
    <p:sldId id="312" r:id="rId8"/>
    <p:sldId id="315" r:id="rId9"/>
    <p:sldId id="316" r:id="rId10"/>
    <p:sldId id="317" r:id="rId11"/>
    <p:sldId id="313" r:id="rId12"/>
    <p:sldId id="320" r:id="rId13"/>
    <p:sldId id="31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63" d="100"/>
          <a:sy n="163" d="100"/>
        </p:scale>
        <p:origin x="22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CS5488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Group 5</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A2EE-0E28-4F11-9C2E-E0010C517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909EE-9EC8-4381-903F-52EA346878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33BB88-1663-4334-BA3A-BE89F26D4107}"/>
              </a:ext>
            </a:extLst>
          </p:cNvPr>
          <p:cNvPicPr>
            <a:picLocks noChangeAspect="1"/>
          </p:cNvPicPr>
          <p:nvPr/>
        </p:nvPicPr>
        <p:blipFill>
          <a:blip r:embed="rId2"/>
          <a:stretch>
            <a:fillRect/>
          </a:stretch>
        </p:blipFill>
        <p:spPr>
          <a:xfrm>
            <a:off x="103379" y="52754"/>
            <a:ext cx="5021736" cy="6858000"/>
          </a:xfrm>
          <a:prstGeom prst="rect">
            <a:avLst/>
          </a:prstGeom>
        </p:spPr>
      </p:pic>
      <p:pic>
        <p:nvPicPr>
          <p:cNvPr id="9" name="Picture 8">
            <a:extLst>
              <a:ext uri="{FF2B5EF4-FFF2-40B4-BE49-F238E27FC236}">
                <a16:creationId xmlns:a16="http://schemas.microsoft.com/office/drawing/2014/main" id="{68BEBEA4-CE93-4501-B43D-C996061800E7}"/>
              </a:ext>
            </a:extLst>
          </p:cNvPr>
          <p:cNvPicPr>
            <a:picLocks noChangeAspect="1"/>
          </p:cNvPicPr>
          <p:nvPr/>
        </p:nvPicPr>
        <p:blipFill>
          <a:blip r:embed="rId3"/>
          <a:stretch>
            <a:fillRect/>
          </a:stretch>
        </p:blipFill>
        <p:spPr>
          <a:xfrm>
            <a:off x="8640394" y="-76200"/>
            <a:ext cx="3551606" cy="6858000"/>
          </a:xfrm>
          <a:prstGeom prst="rect">
            <a:avLst/>
          </a:prstGeom>
        </p:spPr>
      </p:pic>
    </p:spTree>
    <p:extLst>
      <p:ext uri="{BB962C8B-B14F-4D97-AF65-F5344CB8AC3E}">
        <p14:creationId xmlns:p14="http://schemas.microsoft.com/office/powerpoint/2010/main" val="230298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E52C-F869-40E4-A595-80D6A3A314BB}"/>
              </a:ext>
            </a:extLst>
          </p:cNvPr>
          <p:cNvSpPr>
            <a:spLocks noGrp="1"/>
          </p:cNvSpPr>
          <p:nvPr>
            <p:ph type="title"/>
          </p:nvPr>
        </p:nvSpPr>
        <p:spPr>
          <a:xfrm>
            <a:off x="843457" y="-52754"/>
            <a:ext cx="10353762" cy="1257300"/>
          </a:xfrm>
        </p:spPr>
        <p:txBody>
          <a:bodyPr/>
          <a:lstStyle/>
          <a:p>
            <a:r>
              <a:rPr lang="en-US" dirty="0"/>
              <a:t>Problem setting</a:t>
            </a:r>
          </a:p>
        </p:txBody>
      </p:sp>
      <p:sp>
        <p:nvSpPr>
          <p:cNvPr id="3" name="Content Placeholder 2">
            <a:extLst>
              <a:ext uri="{FF2B5EF4-FFF2-40B4-BE49-F238E27FC236}">
                <a16:creationId xmlns:a16="http://schemas.microsoft.com/office/drawing/2014/main" id="{7B7B60F7-3E51-4020-B4ED-64B0AEB3B673}"/>
              </a:ext>
            </a:extLst>
          </p:cNvPr>
          <p:cNvSpPr>
            <a:spLocks noGrp="1"/>
          </p:cNvSpPr>
          <p:nvPr>
            <p:ph idx="1"/>
          </p:nvPr>
        </p:nvSpPr>
        <p:spPr>
          <a:xfrm>
            <a:off x="913795" y="2076450"/>
            <a:ext cx="10353762" cy="4781550"/>
          </a:xfrm>
        </p:spPr>
        <p:txBody>
          <a:bodyPr>
            <a:normAutofit/>
          </a:bodyPr>
          <a:lstStyle/>
          <a:p>
            <a:endParaRPr lang="en-US" dirty="0"/>
          </a:p>
          <a:p>
            <a:endParaRPr lang="en-US" dirty="0"/>
          </a:p>
          <a:p>
            <a:r>
              <a:rPr lang="en-US" dirty="0"/>
              <a:t>Given historical data (hourly data), forecast the price of a certain currency after one, two, and three hours.</a:t>
            </a:r>
          </a:p>
          <a:p>
            <a:r>
              <a:rPr lang="en-US" dirty="0"/>
              <a:t>Use alternative to ARMINA: supervised, multivariate-to-multivariate LSTM model</a:t>
            </a:r>
          </a:p>
          <a:p>
            <a:pPr marL="36900" indent="0">
              <a:buNone/>
            </a:pPr>
            <a:endParaRPr lang="en-US" dirty="0"/>
          </a:p>
          <a:p>
            <a:r>
              <a:rPr lang="en-US" dirty="0"/>
              <a:t>We put price USD, volume, and market cap columns in the sliding window.</a:t>
            </a:r>
            <a:br>
              <a:rPr lang="en-US" dirty="0"/>
            </a:br>
            <a:r>
              <a:rPr lang="en-US" dirty="0"/>
              <a:t>All three columns are scaled by minmax.</a:t>
            </a:r>
            <a:br>
              <a:rPr lang="en-US" dirty="0"/>
            </a:br>
            <a:r>
              <a:rPr lang="en-US" dirty="0"/>
              <a:t>The outputs are Price USD 1 hour later, 2 hours later and 3 hours later.</a:t>
            </a:r>
          </a:p>
          <a:p>
            <a:pPr marL="36900" indent="0">
              <a:buNone/>
            </a:pPr>
            <a:endParaRPr lang="en-US" dirty="0"/>
          </a:p>
        </p:txBody>
      </p:sp>
      <p:pic>
        <p:nvPicPr>
          <p:cNvPr id="5" name="Picture 4">
            <a:extLst>
              <a:ext uri="{FF2B5EF4-FFF2-40B4-BE49-F238E27FC236}">
                <a16:creationId xmlns:a16="http://schemas.microsoft.com/office/drawing/2014/main" id="{EEBEDF9F-EE4C-4F49-9778-F1A6529F5C48}"/>
              </a:ext>
            </a:extLst>
          </p:cNvPr>
          <p:cNvPicPr>
            <a:picLocks noChangeAspect="1"/>
          </p:cNvPicPr>
          <p:nvPr/>
        </p:nvPicPr>
        <p:blipFill>
          <a:blip r:embed="rId2"/>
          <a:stretch>
            <a:fillRect/>
          </a:stretch>
        </p:blipFill>
        <p:spPr>
          <a:xfrm>
            <a:off x="4680465" y="852451"/>
            <a:ext cx="2417858" cy="2202847"/>
          </a:xfrm>
          <a:prstGeom prst="rect">
            <a:avLst/>
          </a:prstGeom>
        </p:spPr>
      </p:pic>
    </p:spTree>
    <p:extLst>
      <p:ext uri="{BB962C8B-B14F-4D97-AF65-F5344CB8AC3E}">
        <p14:creationId xmlns:p14="http://schemas.microsoft.com/office/powerpoint/2010/main" val="18226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0621-E87E-48E5-B0B7-D8A15FC9871B}"/>
              </a:ext>
            </a:extLst>
          </p:cNvPr>
          <p:cNvSpPr>
            <a:spLocks noGrp="1"/>
          </p:cNvSpPr>
          <p:nvPr>
            <p:ph type="title"/>
          </p:nvPr>
        </p:nvSpPr>
        <p:spPr>
          <a:xfrm>
            <a:off x="913795" y="21894"/>
            <a:ext cx="10353762" cy="1257300"/>
          </a:xfrm>
        </p:spPr>
        <p:txBody>
          <a:bodyPr/>
          <a:lstStyle/>
          <a:p>
            <a:r>
              <a:rPr lang="en-US" dirty="0"/>
              <a:t>ELT (Extract, Transform, Load)</a:t>
            </a:r>
          </a:p>
        </p:txBody>
      </p:sp>
      <p:sp>
        <p:nvSpPr>
          <p:cNvPr id="3" name="Content Placeholder 2">
            <a:extLst>
              <a:ext uri="{FF2B5EF4-FFF2-40B4-BE49-F238E27FC236}">
                <a16:creationId xmlns:a16="http://schemas.microsoft.com/office/drawing/2014/main" id="{C52CBC24-8FAF-4DD4-8F0B-BF2121B81E1E}"/>
              </a:ext>
            </a:extLst>
          </p:cNvPr>
          <p:cNvSpPr>
            <a:spLocks noGrp="1"/>
          </p:cNvSpPr>
          <p:nvPr>
            <p:ph idx="1"/>
          </p:nvPr>
        </p:nvSpPr>
        <p:spPr>
          <a:xfrm>
            <a:off x="913795" y="2076450"/>
            <a:ext cx="10353762" cy="4447442"/>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err="1"/>
              <a:t>BeautifulSoup</a:t>
            </a:r>
            <a:r>
              <a:rPr lang="en-US" dirty="0"/>
              <a:t> to query DOM to extract data from the Web</a:t>
            </a:r>
            <a:br>
              <a:rPr lang="en-US" dirty="0"/>
            </a:br>
            <a:r>
              <a:rPr lang="en-US" dirty="0"/>
              <a:t>Addresses time zone difference</a:t>
            </a:r>
            <a:br>
              <a:rPr lang="en-US" dirty="0"/>
            </a:br>
            <a:r>
              <a:rPr lang="en-US" dirty="0"/>
              <a:t>Load data into Pandas </a:t>
            </a:r>
            <a:r>
              <a:rPr lang="en-US" dirty="0" err="1"/>
              <a:t>DataFrame</a:t>
            </a:r>
            <a:r>
              <a:rPr lang="en-US" dirty="0"/>
              <a:t> (</a:t>
            </a:r>
            <a:r>
              <a:rPr lang="en-US" dirty="0" err="1"/>
              <a:t>pyspark</a:t>
            </a:r>
            <a:r>
              <a:rPr lang="en-US" dirty="0"/>
              <a:t> directly uses this format)</a:t>
            </a:r>
          </a:p>
          <a:p>
            <a:pPr marL="36900" indent="0">
              <a:buNone/>
            </a:pPr>
            <a:endParaRPr lang="en-US" dirty="0"/>
          </a:p>
        </p:txBody>
      </p:sp>
      <p:pic>
        <p:nvPicPr>
          <p:cNvPr id="5" name="Picture 4">
            <a:extLst>
              <a:ext uri="{FF2B5EF4-FFF2-40B4-BE49-F238E27FC236}">
                <a16:creationId xmlns:a16="http://schemas.microsoft.com/office/drawing/2014/main" id="{7CC793A1-6F1A-4BE0-BCC6-83FB331672AC}"/>
              </a:ext>
            </a:extLst>
          </p:cNvPr>
          <p:cNvPicPr>
            <a:picLocks noChangeAspect="1"/>
          </p:cNvPicPr>
          <p:nvPr/>
        </p:nvPicPr>
        <p:blipFill>
          <a:blip r:embed="rId2"/>
          <a:stretch>
            <a:fillRect/>
          </a:stretch>
        </p:blipFill>
        <p:spPr>
          <a:xfrm>
            <a:off x="4291171" y="1156189"/>
            <a:ext cx="3599009" cy="3354178"/>
          </a:xfrm>
          <a:prstGeom prst="rect">
            <a:avLst/>
          </a:prstGeom>
        </p:spPr>
      </p:pic>
    </p:spTree>
    <p:extLst>
      <p:ext uri="{BB962C8B-B14F-4D97-AF65-F5344CB8AC3E}">
        <p14:creationId xmlns:p14="http://schemas.microsoft.com/office/powerpoint/2010/main" val="23033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0DC-FA77-482C-A26F-54D9EABA7953}"/>
              </a:ext>
            </a:extLst>
          </p:cNvPr>
          <p:cNvSpPr>
            <a:spLocks noGrp="1"/>
          </p:cNvSpPr>
          <p:nvPr>
            <p:ph type="title"/>
          </p:nvPr>
        </p:nvSpPr>
        <p:spPr>
          <a:xfrm>
            <a:off x="913795" y="52754"/>
            <a:ext cx="10353762" cy="1257300"/>
          </a:xfrm>
        </p:spPr>
        <p:txBody>
          <a:bodyPr/>
          <a:lstStyle/>
          <a:p>
            <a:r>
              <a:rPr lang="en-US" dirty="0"/>
              <a:t>Methodology: All-Reduce, Ring all-reduce</a:t>
            </a:r>
          </a:p>
        </p:txBody>
      </p:sp>
      <p:sp>
        <p:nvSpPr>
          <p:cNvPr id="3" name="Content Placeholder 2">
            <a:extLst>
              <a:ext uri="{FF2B5EF4-FFF2-40B4-BE49-F238E27FC236}">
                <a16:creationId xmlns:a16="http://schemas.microsoft.com/office/drawing/2014/main" id="{0BAC4247-0132-4C6B-A5BC-F4FC67049639}"/>
              </a:ext>
            </a:extLst>
          </p:cNvPr>
          <p:cNvSpPr>
            <a:spLocks noGrp="1"/>
          </p:cNvSpPr>
          <p:nvPr>
            <p:ph idx="1"/>
          </p:nvPr>
        </p:nvSpPr>
        <p:spPr>
          <a:xfrm>
            <a:off x="913795" y="2076450"/>
            <a:ext cx="10353762" cy="4295042"/>
          </a:xfrm>
        </p:spPr>
        <p:txBody>
          <a:bodyPr>
            <a:normAutofit/>
          </a:bodyPr>
          <a:lstStyle/>
          <a:p>
            <a:endParaRPr lang="en-US" dirty="0"/>
          </a:p>
          <a:p>
            <a:endParaRPr lang="en-US" dirty="0"/>
          </a:p>
          <a:p>
            <a:endParaRPr lang="en-US" dirty="0"/>
          </a:p>
          <a:p>
            <a:endParaRPr lang="en-US" dirty="0"/>
          </a:p>
          <a:p>
            <a:r>
              <a:rPr lang="en-US" dirty="0" err="1"/>
              <a:t>Tensorflow’s</a:t>
            </a:r>
            <a:r>
              <a:rPr lang="en-US" dirty="0"/>
              <a:t> </a:t>
            </a:r>
            <a:r>
              <a:rPr lang="en-US" dirty="0" err="1"/>
              <a:t>tf.distribute.MirrorStrategy</a:t>
            </a:r>
            <a:endParaRPr lang="en-US" dirty="0"/>
          </a:p>
          <a:p>
            <a:r>
              <a:rPr lang="en-US" dirty="0" err="1"/>
              <a:t>Hovorod</a:t>
            </a:r>
            <a:r>
              <a:rPr lang="en-US" dirty="0"/>
              <a:t>: ring all-reduce</a:t>
            </a:r>
          </a:p>
          <a:p>
            <a:pPr lvl="1"/>
            <a:r>
              <a:rPr lang="en-US" dirty="0"/>
              <a:t>Description from book</a:t>
            </a:r>
          </a:p>
          <a:p>
            <a:r>
              <a:rPr lang="en-US" dirty="0"/>
              <a:t>Facebook Research’s </a:t>
            </a:r>
            <a:r>
              <a:rPr lang="en-US" dirty="0" err="1"/>
              <a:t>Fairscale</a:t>
            </a:r>
            <a:r>
              <a:rPr lang="en-US" dirty="0"/>
              <a:t> </a:t>
            </a:r>
            <a:r>
              <a:rPr lang="en-US" dirty="0" err="1"/>
              <a:t>PyTorch</a:t>
            </a:r>
            <a:r>
              <a:rPr lang="en-US" dirty="0"/>
              <a:t> extension library</a:t>
            </a:r>
          </a:p>
        </p:txBody>
      </p:sp>
      <p:pic>
        <p:nvPicPr>
          <p:cNvPr id="5" name="Picture 4">
            <a:extLst>
              <a:ext uri="{FF2B5EF4-FFF2-40B4-BE49-F238E27FC236}">
                <a16:creationId xmlns:a16="http://schemas.microsoft.com/office/drawing/2014/main" id="{8F9FB6F9-70C4-4BDB-8690-40AFEA8FFF16}"/>
              </a:ext>
            </a:extLst>
          </p:cNvPr>
          <p:cNvPicPr>
            <a:picLocks noChangeAspect="1"/>
          </p:cNvPicPr>
          <p:nvPr/>
        </p:nvPicPr>
        <p:blipFill>
          <a:blip r:embed="rId2"/>
          <a:stretch>
            <a:fillRect/>
          </a:stretch>
        </p:blipFill>
        <p:spPr>
          <a:xfrm>
            <a:off x="4283707" y="1067607"/>
            <a:ext cx="3336293" cy="3179904"/>
          </a:xfrm>
          <a:prstGeom prst="rect">
            <a:avLst/>
          </a:prstGeom>
        </p:spPr>
      </p:pic>
    </p:spTree>
    <p:extLst>
      <p:ext uri="{BB962C8B-B14F-4D97-AF65-F5344CB8AC3E}">
        <p14:creationId xmlns:p14="http://schemas.microsoft.com/office/powerpoint/2010/main" val="95918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D78-1A1F-484D-BB84-66A11686E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BE857-7EAF-418A-8E36-EE8EC6EB4959}"/>
              </a:ext>
            </a:extLst>
          </p:cNvPr>
          <p:cNvSpPr>
            <a:spLocks noGrp="1"/>
          </p:cNvSpPr>
          <p:nvPr>
            <p:ph idx="1"/>
          </p:nvPr>
        </p:nvSpPr>
        <p:spPr/>
        <p:txBody>
          <a:bodyPr>
            <a:normAutofit fontScale="92500" lnSpcReduction="10000"/>
          </a:bodyPr>
          <a:lstStyle/>
          <a:p>
            <a:r>
              <a:rPr lang="en-US" dirty="0"/>
              <a:t>The synchronous </a:t>
            </a:r>
            <a:r>
              <a:rPr lang="en-US" dirty="0" err="1"/>
              <a:t>allreduce</a:t>
            </a:r>
            <a:r>
              <a:rPr lang="en-US" dirty="0"/>
              <a:t> approach has become more common as fast hardware accelerators such as GPUs and TPUs have become more widely available. In a synchronous </a:t>
            </a:r>
            <a:r>
              <a:rPr lang="en-US" dirty="0" err="1"/>
              <a:t>allreduce</a:t>
            </a:r>
            <a:r>
              <a:rPr lang="en-US" dirty="0"/>
              <a:t> architecture, each worker holds a copy of the model's parameters in its own memory. There are no parameter servers. Instead, each worker computes the loss and gradients based on a shard of training samples. Once that computation is complete, the workers communicate among themselves to propagate the gradients and update the model parameters. All workers are synchronized, which means the next round of computation begins only when each worker has received the new gradients and updated the model parameters in its memory accordingly. With these fast devices in a connected cluster, differences in processing time between workers are not an issue. As a result, this approach usually leads to a faster convergence on the best model than the asynchronous parameter server architecture.</a:t>
            </a:r>
          </a:p>
        </p:txBody>
      </p:sp>
    </p:spTree>
    <p:extLst>
      <p:ext uri="{BB962C8B-B14F-4D97-AF65-F5344CB8AC3E}">
        <p14:creationId xmlns:p14="http://schemas.microsoft.com/office/powerpoint/2010/main" val="47174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A0A-4A42-4B7D-9FEE-021B7A247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02CC6-DDCB-4194-9C82-C5837DC0063C}"/>
              </a:ext>
            </a:extLst>
          </p:cNvPr>
          <p:cNvSpPr>
            <a:spLocks noGrp="1"/>
          </p:cNvSpPr>
          <p:nvPr>
            <p:ph idx="1"/>
          </p:nvPr>
        </p:nvSpPr>
        <p:spPr/>
        <p:txBody>
          <a:bodyPr>
            <a:normAutofit fontScale="77500" lnSpcReduction="20000"/>
          </a:bodyPr>
          <a:lstStyle/>
          <a:p>
            <a:r>
              <a:rPr lang="en-US" dirty="0" err="1"/>
              <a:t>Allreduce</a:t>
            </a:r>
            <a:r>
              <a:rPr lang="en-US" dirty="0"/>
              <a:t> is a type of algorithm that combines gradients across different workers. This algorithm aggregates gradient values from different workers by, for example, summing them and then copying them to different workers. Its implementation can be very efficient as it reduces the overhead involved in synchronizing the gradients. Many </a:t>
            </a:r>
            <a:r>
              <a:rPr lang="en-US" dirty="0" err="1"/>
              <a:t>allreduce</a:t>
            </a:r>
            <a:r>
              <a:rPr lang="en-US" dirty="0"/>
              <a:t> algorithm implementations are available, depending on the types of communication available between workers and on the architecture's topology. A common implementation of this algorithm is known as </a:t>
            </a:r>
            <a:r>
              <a:rPr lang="en-US" dirty="0" err="1"/>
              <a:t>ringallreduce</a:t>
            </a:r>
            <a:r>
              <a:rPr lang="en-US" dirty="0"/>
              <a:t>. In a ring-</a:t>
            </a:r>
            <a:r>
              <a:rPr lang="en-US" dirty="0" err="1"/>
              <a:t>allreduce</a:t>
            </a:r>
            <a:r>
              <a:rPr lang="en-US" dirty="0"/>
              <a:t> implementation, each worker sends its gradient to its successor on the ring and receives a gradient from its predecessor. Eventually, each worker receives a copy of the combined gradients. Ring-</a:t>
            </a:r>
            <a:r>
              <a:rPr lang="en-US" dirty="0" err="1"/>
              <a:t>allreduce</a:t>
            </a:r>
            <a:r>
              <a:rPr lang="en-US" dirty="0"/>
              <a:t> uses network bandwidth optimally, because it uses both the upload and download bandwidth of each worker. It's fast whether working with multiple workers on a single machine or a small number of machines. Now let's see how you can do all this in TensorFlow. We're going to focus on scaling to multiple GPUs with a synchronous </a:t>
            </a:r>
            <a:r>
              <a:rPr lang="en-US" dirty="0" err="1"/>
              <a:t>allreduce</a:t>
            </a:r>
            <a:r>
              <a:rPr lang="en-US" dirty="0"/>
              <a:t> architecture. You'll see how easy it is to refactor your single-node training code for </a:t>
            </a:r>
            <a:r>
              <a:rPr lang="en-US" dirty="0" err="1"/>
              <a:t>allreduce</a:t>
            </a:r>
            <a:r>
              <a:rPr lang="en-US" dirty="0"/>
              <a:t>. That's because these high-level </a:t>
            </a:r>
            <a:r>
              <a:rPr lang="en-US" dirty="0" err="1"/>
              <a:t>APls</a:t>
            </a:r>
            <a:r>
              <a:rPr lang="en-US" dirty="0"/>
              <a:t> handle a lot of the aforementioned complexity and nuances of data parallelism for you, behind the scenes.</a:t>
            </a:r>
          </a:p>
        </p:txBody>
      </p:sp>
    </p:spTree>
    <p:extLst>
      <p:ext uri="{BB962C8B-B14F-4D97-AF65-F5344CB8AC3E}">
        <p14:creationId xmlns:p14="http://schemas.microsoft.com/office/powerpoint/2010/main" val="278137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799-4183-47D5-924A-7355F2F0E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3A090-5A71-4BCB-A43E-2B7EF4BC75C5}"/>
              </a:ext>
            </a:extLst>
          </p:cNvPr>
          <p:cNvSpPr>
            <a:spLocks noGrp="1"/>
          </p:cNvSpPr>
          <p:nvPr>
            <p:ph idx="1"/>
          </p:nvPr>
        </p:nvSpPr>
        <p:spPr/>
        <p:txBody>
          <a:bodyPr>
            <a:normAutofit/>
          </a:bodyPr>
          <a:lstStyle/>
          <a:p>
            <a:r>
              <a:rPr lang="en-US" dirty="0"/>
              <a:t>The easiest way to implement distributed training is to use the </a:t>
            </a:r>
            <a:r>
              <a:rPr lang="en-US" dirty="0" err="1"/>
              <a:t>tf.distribute.MirroredStrategy</a:t>
            </a:r>
            <a:r>
              <a:rPr lang="en-US" dirty="0"/>
              <a:t> class provided by TensorFlow. (For the details of various distributed training strategies supported by TensorFlow, see "Types of strategies" in the TensorFlow documentation). As you will see, implementing this class requires only minimal changes in your source code, and you will still be able to run in single-node mode, so you don't have to worry about backward compatibility. It also takes care of updating weights and biases, metrics, and model</a:t>
            </a:r>
          </a:p>
        </p:txBody>
      </p:sp>
    </p:spTree>
    <p:extLst>
      <p:ext uri="{BB962C8B-B14F-4D97-AF65-F5344CB8AC3E}">
        <p14:creationId xmlns:p14="http://schemas.microsoft.com/office/powerpoint/2010/main" val="41789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EFF4-5296-402C-8A97-A49C6C77C393}"/>
              </a:ext>
            </a:extLst>
          </p:cNvPr>
          <p:cNvSpPr>
            <a:spLocks noGrp="1"/>
          </p:cNvSpPr>
          <p:nvPr>
            <p:ph type="title"/>
          </p:nvPr>
        </p:nvSpPr>
        <p:spPr>
          <a:xfrm>
            <a:off x="913795" y="128953"/>
            <a:ext cx="10353762" cy="1257300"/>
          </a:xfrm>
        </p:spPr>
        <p:txBody>
          <a:bodyPr>
            <a:normAutofit/>
          </a:bodyPr>
          <a:lstStyle/>
          <a:p>
            <a:r>
              <a:rPr lang="en-US" sz="3600" dirty="0"/>
              <a:t>Comparison between w/ and w/o distributed learning</a:t>
            </a:r>
          </a:p>
        </p:txBody>
      </p:sp>
      <p:sp>
        <p:nvSpPr>
          <p:cNvPr id="3" name="Content Placeholder 2">
            <a:extLst>
              <a:ext uri="{FF2B5EF4-FFF2-40B4-BE49-F238E27FC236}">
                <a16:creationId xmlns:a16="http://schemas.microsoft.com/office/drawing/2014/main" id="{C5E4C965-A059-4854-9444-A9C70FC61B76}"/>
              </a:ext>
            </a:extLst>
          </p:cNvPr>
          <p:cNvSpPr>
            <a:spLocks noGrp="1"/>
          </p:cNvSpPr>
          <p:nvPr>
            <p:ph idx="1"/>
          </p:nvPr>
        </p:nvSpPr>
        <p:spPr>
          <a:xfrm>
            <a:off x="913795" y="4533899"/>
            <a:ext cx="10353762" cy="2077916"/>
          </a:xfrm>
        </p:spPr>
        <p:txBody>
          <a:bodyPr/>
          <a:lstStyle/>
          <a:p>
            <a:r>
              <a:rPr lang="en-US" dirty="0"/>
              <a:t>We use </a:t>
            </a:r>
            <a:r>
              <a:rPr lang="en-US" dirty="0" err="1"/>
              <a:t>TensorBoard</a:t>
            </a:r>
            <a:r>
              <a:rPr lang="en-US" dirty="0"/>
              <a:t> to measure the converge speed with and without distributed learning.</a:t>
            </a:r>
          </a:p>
          <a:p>
            <a:r>
              <a:rPr lang="en-US" dirty="0"/>
              <a:t>Here are the performance </a:t>
            </a:r>
            <a:r>
              <a:rPr lang="en-US" dirty="0" err="1"/>
              <a:t>visualisations</a:t>
            </a:r>
            <a:r>
              <a:rPr lang="en-US" dirty="0"/>
              <a:t>:</a:t>
            </a:r>
          </a:p>
        </p:txBody>
      </p:sp>
      <p:pic>
        <p:nvPicPr>
          <p:cNvPr id="5" name="Picture 4">
            <a:extLst>
              <a:ext uri="{FF2B5EF4-FFF2-40B4-BE49-F238E27FC236}">
                <a16:creationId xmlns:a16="http://schemas.microsoft.com/office/drawing/2014/main" id="{19436931-2F7D-4B19-90D3-15F939876E98}"/>
              </a:ext>
            </a:extLst>
          </p:cNvPr>
          <p:cNvPicPr>
            <a:picLocks noChangeAspect="1"/>
          </p:cNvPicPr>
          <p:nvPr/>
        </p:nvPicPr>
        <p:blipFill>
          <a:blip r:embed="rId2"/>
          <a:stretch>
            <a:fillRect/>
          </a:stretch>
        </p:blipFill>
        <p:spPr>
          <a:xfrm>
            <a:off x="3914432" y="1238250"/>
            <a:ext cx="3553168" cy="3361938"/>
          </a:xfrm>
          <a:prstGeom prst="rect">
            <a:avLst/>
          </a:prstGeom>
        </p:spPr>
      </p:pic>
    </p:spTree>
    <p:extLst>
      <p:ext uri="{BB962C8B-B14F-4D97-AF65-F5344CB8AC3E}">
        <p14:creationId xmlns:p14="http://schemas.microsoft.com/office/powerpoint/2010/main" val="268488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894DA-0101-4F23-A762-0FCFD61CA98F}"/>
              </a:ext>
            </a:extLst>
          </p:cNvPr>
          <p:cNvSpPr>
            <a:spLocks noGrp="1"/>
          </p:cNvSpPr>
          <p:nvPr>
            <p:ph idx="1"/>
          </p:nvPr>
        </p:nvSpPr>
        <p:spPr/>
        <p:txBody>
          <a:bodyPr/>
          <a:lstStyle/>
          <a:p>
            <a:r>
              <a:rPr lang="en-US" dirty="0"/>
              <a:t>We are doing a control experiment to ensure the speed-up comparison is fair. Most specifications are kept the same:</a:t>
            </a:r>
          </a:p>
          <a:p>
            <a:endParaRPr lang="en-US" dirty="0"/>
          </a:p>
          <a:p>
            <a:r>
              <a:rPr lang="en-US" dirty="0"/>
              <a:t>Operating system	Ubuntu 20.04 LTS</a:t>
            </a:r>
          </a:p>
          <a:p>
            <a:r>
              <a:rPr lang="en-US" dirty="0"/>
              <a:t>Processor			Intel(R) Core(TM) i7-10700K CPU @ 3.80GHz   3.79 GHz</a:t>
            </a:r>
          </a:p>
          <a:p>
            <a:r>
              <a:rPr lang="en-US" dirty="0"/>
              <a:t>Installed RAM		16.0 GB (15.9 GB usable)</a:t>
            </a:r>
          </a:p>
        </p:txBody>
      </p:sp>
      <p:sp>
        <p:nvSpPr>
          <p:cNvPr id="6" name="Title 1">
            <a:extLst>
              <a:ext uri="{FF2B5EF4-FFF2-40B4-BE49-F238E27FC236}">
                <a16:creationId xmlns:a16="http://schemas.microsoft.com/office/drawing/2014/main" id="{59F89139-2745-4E2A-A52C-A6D113582E56}"/>
              </a:ext>
            </a:extLst>
          </p:cNvPr>
          <p:cNvSpPr txBox="1">
            <a:spLocks/>
          </p:cNvSpPr>
          <p:nvPr/>
        </p:nvSpPr>
        <p:spPr>
          <a:xfrm>
            <a:off x="913795" y="128953"/>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Comparison between w/ and w/o distributed learning</a:t>
            </a:r>
            <a:endParaRPr lang="en-US" sz="3600" dirty="0"/>
          </a:p>
        </p:txBody>
      </p:sp>
    </p:spTree>
    <p:extLst>
      <p:ext uri="{BB962C8B-B14F-4D97-AF65-F5344CB8AC3E}">
        <p14:creationId xmlns:p14="http://schemas.microsoft.com/office/powerpoint/2010/main" val="29345772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{50241533-125D-4611-A6B6-9E23D739B78A}tf00934815_win32</Template>
  <TotalTime>34</TotalTime>
  <Words>724</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Goudy Old Style</vt:lpstr>
      <vt:lpstr>Wingdings 2</vt:lpstr>
      <vt:lpstr>SlateVTI</vt:lpstr>
      <vt:lpstr>CS5488 Presentation</vt:lpstr>
      <vt:lpstr>Problem setting</vt:lpstr>
      <vt:lpstr>ELT (Extract, Transform, Load)</vt:lpstr>
      <vt:lpstr>Methodology: All-Reduce, Ring all-reduce</vt:lpstr>
      <vt:lpstr>PowerPoint Presentation</vt:lpstr>
      <vt:lpstr>PowerPoint Presentation</vt:lpstr>
      <vt:lpstr>PowerPoint Presentation</vt:lpstr>
      <vt:lpstr>Comparison between w/ and w/o distributed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CS5488 Presentation</dc:title>
  <dc:creator>Alex Poon</dc:creator>
  <cp:lastModifiedBy>Alex Poon</cp:lastModifiedBy>
  <cp:revision>8</cp:revision>
  <dcterms:created xsi:type="dcterms:W3CDTF">2021-11-03T21:04:22Z</dcterms:created>
  <dcterms:modified xsi:type="dcterms:W3CDTF">2021-11-10T16:10:33Z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